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556500" cy="10693400"/>
  <p:notesSz cx="6858000" cy="9144000"/>
  <p:embeddedFontLst>
    <p:embeddedFont>
      <p:font typeface="Poppins Bold" charset="1" panose="00000800000000000000"/>
      <p:regular r:id="rId11"/>
    </p:embeddedFont>
    <p:embeddedFont>
      <p:font typeface="Poppins" charset="1" panose="000005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481950" y="595890"/>
            <a:ext cx="6426000" cy="5506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80"/>
              </a:lnSpc>
            </a:pPr>
            <a:r>
              <a:rPr lang="en-US" sz="3200" b="true">
                <a:solidFill>
                  <a:srgbClr val="365F91"/>
                </a:solidFill>
                <a:latin typeface="Poppins Bold"/>
                <a:ea typeface="Poppins Bold"/>
                <a:cs typeface="Poppins Bold"/>
                <a:sym typeface="Poppins Bold"/>
              </a:rPr>
              <a:t>Tip Pooling &amp; Gratuity Policy Template</a:t>
            </a:r>
          </a:p>
          <a:p>
            <a:pPr algn="l">
              <a:lnSpc>
                <a:spcPts val="1679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Purpose</a:t>
            </a: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This policy outlines how tips and gratuities are handled within the restaurant to ensure fairness, compliance with federal and state labor laws, and transparency for all employees.</a:t>
            </a:r>
          </a:p>
          <a:p>
            <a:pPr algn="l">
              <a:lnSpc>
                <a:spcPts val="1679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Scope</a:t>
            </a:r>
          </a:p>
          <a:p>
            <a:pPr algn="l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This policy applies to all tipped and non-tipped employees, including servers, bartenders, bussers, food runners, and support staff.</a:t>
            </a:r>
          </a:p>
          <a:p>
            <a:pPr algn="l">
              <a:lnSpc>
                <a:spcPts val="2239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FF3131"/>
                </a:solidFill>
                <a:latin typeface="Poppins Bold"/>
                <a:ea typeface="Poppins Bold"/>
                <a:cs typeface="Poppins Bold"/>
                <a:sym typeface="Poppins Bold"/>
              </a:rPr>
              <a:t>Policy Statement</a:t>
            </a:r>
          </a:p>
          <a:p>
            <a:pPr algn="l" marL="259080" indent="-129540" lvl="1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 restaurant is committed to complying with all federal, state, and local wage and hour laws, including the </a:t>
            </a: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Fair Labor Standards Act (FLSA)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.</a:t>
            </a:r>
          </a:p>
          <a:p>
            <a:pPr algn="l" marL="259080" indent="-129540" lvl="1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Employees will be informed in writing of how tips are distributed.</a:t>
            </a:r>
          </a:p>
          <a:p>
            <a:pPr algn="l" marL="259080" indent="-129540" lvl="1">
              <a:lnSpc>
                <a:spcPts val="167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Management and supervisors </a:t>
            </a: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are not permitted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to participate in any tip pool or share in employee gratuities.</a:t>
            </a:r>
          </a:p>
          <a:p>
            <a:pPr algn="l">
              <a:lnSpc>
                <a:spcPts val="1960"/>
              </a:lnSpc>
            </a:pPr>
          </a:p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I. Legal Framework &amp; Compliance</a:t>
            </a:r>
          </a:p>
          <a:p>
            <a:pPr algn="l" marL="0" indent="0" lvl="0">
              <a:lnSpc>
                <a:spcPts val="167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Fair Labor Standards Act (FLSA):</a:t>
            </a:r>
          </a:p>
        </p:txBody>
      </p:sp>
      <p:graphicFrame>
        <p:nvGraphicFramePr>
          <p:cNvPr name="Table 3" id="3"/>
          <p:cNvGraphicFramePr>
            <a:graphicFrameLocks noGrp="true"/>
          </p:cNvGraphicFramePr>
          <p:nvPr/>
        </p:nvGraphicFramePr>
        <p:xfrm>
          <a:off x="481950" y="6217821"/>
          <a:ext cx="6426000" cy="2873502"/>
        </p:xfrm>
        <a:graphic>
          <a:graphicData uri="http://schemas.openxmlformats.org/drawingml/2006/table">
            <a:tbl>
              <a:tblPr/>
              <a:tblGrid>
                <a:gridCol w="2054296"/>
                <a:gridCol w="4371704"/>
              </a:tblGrid>
              <a:tr h="85316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Eligible Employees for Tip Pooling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Allows tip pooling among employees who customarily and regularly receive tips (servers, bartenders, bussers, runners).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</a:tr>
              <a:tr h="10101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Prohibition on Management Participation in Tips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Supervisors, managers, and owners are strictly prohibited from keeping or sharing in tips.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</a:tr>
              <a:tr h="10101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Tip Credit Rules Under Federal Law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Employers may take a tip credit toward the federal minimum wage only if employees are informed in writing and retain all their tips, except for a valid tip pool.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</a:tr>
            </a:tbl>
          </a:graphicData>
        </a:graphic>
      </p:graphicFrame>
      <p:sp>
        <p:nvSpPr>
          <p:cNvPr name="TextBox 4" id="4"/>
          <p:cNvSpPr txBox="true"/>
          <p:nvPr/>
        </p:nvSpPr>
        <p:spPr>
          <a:xfrm rot="0">
            <a:off x="481950" y="9278442"/>
            <a:ext cx="6426000" cy="508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15899" indent="-107950" lvl="1">
              <a:lnSpc>
                <a:spcPts val="1399"/>
              </a:lnSpc>
              <a:buFont typeface="Arial"/>
              <a:buChar char="•"/>
            </a:pPr>
            <a:r>
              <a:rPr lang="en-US" sz="9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As of 2020, the DOL allows tip pools to include non-tipped employees (dishwashers, cooks, janitors) only if the employer does not take a tip credit and pays full minimum wage in cash wages.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name="Table 2" id="2"/>
          <p:cNvGraphicFramePr>
            <a:graphicFrameLocks noGrp="true"/>
          </p:cNvGraphicFramePr>
          <p:nvPr/>
        </p:nvGraphicFramePr>
        <p:xfrm>
          <a:off x="567000" y="1074756"/>
          <a:ext cx="6426000" cy="2873502"/>
        </p:xfrm>
        <a:graphic>
          <a:graphicData uri="http://schemas.openxmlformats.org/drawingml/2006/table">
            <a:tbl>
              <a:tblPr/>
              <a:tblGrid>
                <a:gridCol w="2054296"/>
                <a:gridCol w="4371704"/>
              </a:tblGrid>
              <a:tr h="10101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Stat</a:t>
                      </a: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es That Prohibit Tip Credits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ome states (e.g., California, Washington, Minnesota, Oregon, Nevada) do not allow a tip credit — all employees must earn full minimum wage before tips.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</a:tr>
              <a:tr h="1010170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Empl</a:t>
                      </a: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oyee Consent &amp; Written Disclosure Requirements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Some states require written disclosure and employee consent before implementing a tip pool.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</a:tr>
              <a:tr h="853161"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 b="true">
                          <a:solidFill>
                            <a:srgbClr val="000000"/>
                          </a:solidFill>
                          <a:latin typeface="Poppins Bold"/>
                          <a:ea typeface="Poppins Bold"/>
                          <a:cs typeface="Poppins Bold"/>
                          <a:sym typeface="Poppins Bold"/>
                        </a:rPr>
                        <a:t>Stay Compliant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  <a:tc>
                  <a:txBody>
                    <a:bodyPr anchor="t" rtlCol="false"/>
                    <a:lstStyle/>
                    <a:p>
                      <a:pPr algn="l">
                        <a:lnSpc>
                          <a:spcPts val="1400"/>
                        </a:lnSpc>
                        <a:defRPr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Always check state-specific rules on tip credits, uniform deductions, and training wages.</a:t>
                      </a:r>
                      <a:endParaRPr lang="en-US" sz="1100"/>
                    </a:p>
                  </a:txBody>
                  <a:tcPr marL="190500" marR="190500" marT="190500" marB="190500" anchor="t">
                    <a:lnL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28575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1EB"/>
                    </a:solidFill>
                  </a:tcPr>
                </a:tc>
              </a:tr>
            </a:tbl>
          </a:graphicData>
        </a:graphic>
      </p:graphicFrame>
      <p:sp>
        <p:nvSpPr>
          <p:cNvPr name="TextBox 3" id="3"/>
          <p:cNvSpPr txBox="true"/>
          <p:nvPr/>
        </p:nvSpPr>
        <p:spPr>
          <a:xfrm rot="0">
            <a:off x="567000" y="727425"/>
            <a:ext cx="6426000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79"/>
              </a:lnSpc>
            </a:pP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</a:t>
            </a:r>
            <a:r>
              <a:rPr lang="en-US" sz="1199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tate &amp; Local Laws: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67000" y="4164699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II. Tip Policy Statement</a:t>
            </a:r>
          </a:p>
        </p:txBody>
      </p:sp>
      <p:grpSp>
        <p:nvGrpSpPr>
          <p:cNvPr name="Group 5" id="5"/>
          <p:cNvGrpSpPr/>
          <p:nvPr/>
        </p:nvGrpSpPr>
        <p:grpSpPr>
          <a:xfrm rot="0">
            <a:off x="591662" y="4590784"/>
            <a:ext cx="338451" cy="338451"/>
            <a:chOff x="0" y="0"/>
            <a:chExt cx="812800" cy="81280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9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591662" y="4573652"/>
            <a:ext cx="368395" cy="310121"/>
          </a:xfrm>
          <a:custGeom>
            <a:avLst/>
            <a:gdLst/>
            <a:ahLst/>
            <a:cxnLst/>
            <a:rect r="r" b="b" t="t" l="l"/>
            <a:pathLst>
              <a:path h="310121" w="368395">
                <a:moveTo>
                  <a:pt x="0" y="0"/>
                </a:moveTo>
                <a:lnTo>
                  <a:pt x="368395" y="0"/>
                </a:lnTo>
                <a:lnTo>
                  <a:pt x="368395" y="310121"/>
                </a:lnTo>
                <a:lnTo>
                  <a:pt x="0" y="3101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093298" y="4590784"/>
            <a:ext cx="2388211" cy="4358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42"/>
              </a:lnSpc>
            </a:pPr>
            <a:r>
              <a:rPr lang="en-US" b="true" sz="9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01. Tips are the property of employees.</a:t>
            </a:r>
          </a:p>
          <a:p>
            <a:pPr algn="l">
              <a:lnSpc>
                <a:spcPts val="1142"/>
              </a:lnSpc>
            </a:pPr>
          </a:p>
        </p:txBody>
      </p:sp>
      <p:grpSp>
        <p:nvGrpSpPr>
          <p:cNvPr name="Group 10" id="10"/>
          <p:cNvGrpSpPr/>
          <p:nvPr/>
        </p:nvGrpSpPr>
        <p:grpSpPr>
          <a:xfrm rot="0">
            <a:off x="591662" y="5167605"/>
            <a:ext cx="338451" cy="338451"/>
            <a:chOff x="0" y="0"/>
            <a:chExt cx="812800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99"/>
                </a:lnSpc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591662" y="5150473"/>
            <a:ext cx="368395" cy="310121"/>
          </a:xfrm>
          <a:custGeom>
            <a:avLst/>
            <a:gdLst/>
            <a:ahLst/>
            <a:cxnLst/>
            <a:rect r="r" b="b" t="t" l="l"/>
            <a:pathLst>
              <a:path h="310121" w="368395">
                <a:moveTo>
                  <a:pt x="0" y="0"/>
                </a:moveTo>
                <a:lnTo>
                  <a:pt x="368395" y="0"/>
                </a:lnTo>
                <a:lnTo>
                  <a:pt x="368395" y="310121"/>
                </a:lnTo>
                <a:lnTo>
                  <a:pt x="0" y="3101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093298" y="5167605"/>
            <a:ext cx="2388211" cy="5787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42"/>
              </a:lnSpc>
            </a:pPr>
            <a:r>
              <a:rPr lang="en-US" b="true" sz="9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02. A mandatory tip pool may be implemented for fairness and teamwork.</a:t>
            </a:r>
          </a:p>
          <a:p>
            <a:pPr algn="l">
              <a:lnSpc>
                <a:spcPts val="1142"/>
              </a:lnSpc>
            </a:pPr>
          </a:p>
        </p:txBody>
      </p:sp>
      <p:grpSp>
        <p:nvGrpSpPr>
          <p:cNvPr name="Group 15" id="15"/>
          <p:cNvGrpSpPr/>
          <p:nvPr/>
        </p:nvGrpSpPr>
        <p:grpSpPr>
          <a:xfrm rot="0">
            <a:off x="567000" y="5763477"/>
            <a:ext cx="338451" cy="338451"/>
            <a:chOff x="0" y="0"/>
            <a:chExt cx="812800" cy="812800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99"/>
                </a:lnSpc>
              </a:pPr>
            </a:p>
          </p:txBody>
        </p:sp>
      </p:grpSp>
      <p:sp>
        <p:nvSpPr>
          <p:cNvPr name="Freeform 18" id="18"/>
          <p:cNvSpPr/>
          <p:nvPr/>
        </p:nvSpPr>
        <p:spPr>
          <a:xfrm flipH="false" flipV="false" rot="0">
            <a:off x="567000" y="5746344"/>
            <a:ext cx="368395" cy="310121"/>
          </a:xfrm>
          <a:custGeom>
            <a:avLst/>
            <a:gdLst/>
            <a:ahLst/>
            <a:cxnLst/>
            <a:rect r="r" b="b" t="t" l="l"/>
            <a:pathLst>
              <a:path h="310121" w="368395">
                <a:moveTo>
                  <a:pt x="0" y="0"/>
                </a:moveTo>
                <a:lnTo>
                  <a:pt x="368395" y="0"/>
                </a:lnTo>
                <a:lnTo>
                  <a:pt x="368395" y="310122"/>
                </a:lnTo>
                <a:lnTo>
                  <a:pt x="0" y="3101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9" id="19"/>
          <p:cNvSpPr txBox="true"/>
          <p:nvPr/>
        </p:nvSpPr>
        <p:spPr>
          <a:xfrm rot="0">
            <a:off x="1068636" y="5763477"/>
            <a:ext cx="2388211" cy="4358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42"/>
              </a:lnSpc>
            </a:pPr>
            <a:r>
              <a:rPr lang="en-US" b="true" sz="9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03. Distribution will be clearly defined and communicated to all staff in writing.</a:t>
            </a:r>
          </a:p>
        </p:txBody>
      </p:sp>
      <p:grpSp>
        <p:nvGrpSpPr>
          <p:cNvPr name="Group 20" id="20"/>
          <p:cNvGrpSpPr/>
          <p:nvPr/>
        </p:nvGrpSpPr>
        <p:grpSpPr>
          <a:xfrm rot="0">
            <a:off x="567000" y="6340298"/>
            <a:ext cx="338451" cy="338451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99"/>
                </a:lnSpc>
              </a:pPr>
            </a:p>
          </p:txBody>
        </p:sp>
      </p:grpSp>
      <p:sp>
        <p:nvSpPr>
          <p:cNvPr name="Freeform 23" id="23"/>
          <p:cNvSpPr/>
          <p:nvPr/>
        </p:nvSpPr>
        <p:spPr>
          <a:xfrm flipH="false" flipV="false" rot="0">
            <a:off x="567000" y="6323166"/>
            <a:ext cx="368395" cy="310121"/>
          </a:xfrm>
          <a:custGeom>
            <a:avLst/>
            <a:gdLst/>
            <a:ahLst/>
            <a:cxnLst/>
            <a:rect r="r" b="b" t="t" l="l"/>
            <a:pathLst>
              <a:path h="310121" w="368395">
                <a:moveTo>
                  <a:pt x="0" y="0"/>
                </a:moveTo>
                <a:lnTo>
                  <a:pt x="368395" y="0"/>
                </a:lnTo>
                <a:lnTo>
                  <a:pt x="368395" y="310121"/>
                </a:lnTo>
                <a:lnTo>
                  <a:pt x="0" y="3101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1068636" y="6340298"/>
            <a:ext cx="2388211" cy="4358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42"/>
              </a:lnSpc>
            </a:pPr>
            <a:r>
              <a:rPr lang="en-US" b="true" sz="9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04. Management will maintain accurate payroll and recordkeeping.</a:t>
            </a:r>
          </a:p>
        </p:txBody>
      </p:sp>
      <p:grpSp>
        <p:nvGrpSpPr>
          <p:cNvPr name="Group 25" id="25"/>
          <p:cNvGrpSpPr/>
          <p:nvPr/>
        </p:nvGrpSpPr>
        <p:grpSpPr>
          <a:xfrm rot="0">
            <a:off x="567000" y="6917119"/>
            <a:ext cx="338451" cy="338451"/>
            <a:chOff x="0" y="0"/>
            <a:chExt cx="812800" cy="8128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0" y="0"/>
              <a:ext cx="812800" cy="8128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99"/>
                </a:lnSpc>
              </a:pPr>
            </a:p>
          </p:txBody>
        </p:sp>
      </p:grpSp>
      <p:sp>
        <p:nvSpPr>
          <p:cNvPr name="Freeform 28" id="28"/>
          <p:cNvSpPr/>
          <p:nvPr/>
        </p:nvSpPr>
        <p:spPr>
          <a:xfrm flipH="false" flipV="false" rot="0">
            <a:off x="567000" y="6899987"/>
            <a:ext cx="368395" cy="310121"/>
          </a:xfrm>
          <a:custGeom>
            <a:avLst/>
            <a:gdLst/>
            <a:ahLst/>
            <a:cxnLst/>
            <a:rect r="r" b="b" t="t" l="l"/>
            <a:pathLst>
              <a:path h="310121" w="368395">
                <a:moveTo>
                  <a:pt x="0" y="0"/>
                </a:moveTo>
                <a:lnTo>
                  <a:pt x="368395" y="0"/>
                </a:lnTo>
                <a:lnTo>
                  <a:pt x="368395" y="310121"/>
                </a:lnTo>
                <a:lnTo>
                  <a:pt x="0" y="31012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9" id="29"/>
          <p:cNvSpPr txBox="true"/>
          <p:nvPr/>
        </p:nvSpPr>
        <p:spPr>
          <a:xfrm rot="0">
            <a:off x="1068636" y="6917119"/>
            <a:ext cx="2388211" cy="2929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42"/>
              </a:lnSpc>
            </a:pPr>
            <a:r>
              <a:rPr lang="en-US" b="true" sz="9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05. Employees are required to report tips as taxable income.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67000" y="708375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III. Tip Pooling Structure &amp; Examples</a:t>
            </a:r>
          </a:p>
        </p:txBody>
      </p:sp>
      <p:grpSp>
        <p:nvGrpSpPr>
          <p:cNvPr name="Group 3" id="3"/>
          <p:cNvGrpSpPr/>
          <p:nvPr/>
        </p:nvGrpSpPr>
        <p:grpSpPr>
          <a:xfrm rot="0">
            <a:off x="489654" y="1163207"/>
            <a:ext cx="3352447" cy="598263"/>
            <a:chOff x="0" y="0"/>
            <a:chExt cx="812800" cy="145049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145049"/>
            </a:xfrm>
            <a:custGeom>
              <a:avLst/>
              <a:gdLst/>
              <a:ahLst/>
              <a:cxnLst/>
              <a:rect r="r" b="b" t="t" l="l"/>
              <a:pathLst>
                <a:path h="145049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45049"/>
                  </a:lnTo>
                  <a:lnTo>
                    <a:pt x="0" y="145049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19050"/>
              <a:ext cx="812800" cy="16409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0"/>
                </a:lnSpc>
              </a:pPr>
            </a:p>
          </p:txBody>
        </p:sp>
      </p:grpSp>
      <p:sp>
        <p:nvSpPr>
          <p:cNvPr name="TextBox 6" id="6"/>
          <p:cNvSpPr txBox="true"/>
          <p:nvPr/>
        </p:nvSpPr>
        <p:spPr>
          <a:xfrm rot="0">
            <a:off x="589337" y="1262733"/>
            <a:ext cx="3404837" cy="429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00"/>
              </a:lnSpc>
              <a:spcBef>
                <a:spcPct val="0"/>
              </a:spcBef>
            </a:pPr>
            <a:r>
              <a:rPr lang="en-US" b="true" sz="13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Option A: Percentage Contribution Model (With Tip Credit)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489654" y="1847195"/>
            <a:ext cx="6580692" cy="2102521"/>
            <a:chOff x="0" y="0"/>
            <a:chExt cx="812800" cy="259688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812800" cy="259688"/>
            </a:xfrm>
            <a:custGeom>
              <a:avLst/>
              <a:gdLst/>
              <a:ahLst/>
              <a:cxnLst/>
              <a:rect r="r" b="b" t="t" l="l"/>
              <a:pathLst>
                <a:path h="259688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59688"/>
                  </a:lnTo>
                  <a:lnTo>
                    <a:pt x="0" y="259688"/>
                  </a:lnTo>
                  <a:close/>
                </a:path>
              </a:pathLst>
            </a:custGeom>
            <a:solidFill>
              <a:srgbClr val="365F91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19050"/>
              <a:ext cx="812800" cy="27873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0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567000" y="2048707"/>
            <a:ext cx="6307983" cy="172318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- Servers contribute 15% of tips received into the pool.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- Distribution of the pool: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50% → Bussers &amp; Food Runners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30% → Bartenders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20% → Support staff (if applicable)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Example: A server earns $200 in tips → contributes $30 → added to the pool for redistribution.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489654" y="4149742"/>
            <a:ext cx="3772042" cy="728785"/>
            <a:chOff x="0" y="0"/>
            <a:chExt cx="812800" cy="15703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812800" cy="157039"/>
            </a:xfrm>
            <a:custGeom>
              <a:avLst/>
              <a:gdLst/>
              <a:ahLst/>
              <a:cxnLst/>
              <a:rect r="r" b="b" t="t" l="l"/>
              <a:pathLst>
                <a:path h="157039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57039"/>
                  </a:lnTo>
                  <a:lnTo>
                    <a:pt x="0" y="157039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19050"/>
              <a:ext cx="812800" cy="17608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0"/>
                </a:lnSpc>
              </a:pPr>
            </a:p>
          </p:txBody>
        </p:sp>
      </p:grpSp>
      <p:sp>
        <p:nvSpPr>
          <p:cNvPr name="TextBox 14" id="14"/>
          <p:cNvSpPr txBox="true"/>
          <p:nvPr/>
        </p:nvSpPr>
        <p:spPr>
          <a:xfrm rot="0">
            <a:off x="589337" y="4249267"/>
            <a:ext cx="3795039" cy="62926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00"/>
              </a:lnSpc>
              <a:spcBef>
                <a:spcPct val="0"/>
              </a:spcBef>
            </a:pPr>
            <a:r>
              <a:rPr lang="en-US" b="true" sz="13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Option B: Percentage Allocation Model (No Tip Credit — Full Minimum Wage Paid)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489654" y="4962804"/>
            <a:ext cx="6580692" cy="1477024"/>
            <a:chOff x="0" y="0"/>
            <a:chExt cx="812800" cy="18243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812800" cy="182431"/>
            </a:xfrm>
            <a:custGeom>
              <a:avLst/>
              <a:gdLst/>
              <a:ahLst/>
              <a:cxnLst/>
              <a:rect r="r" b="b" t="t" l="l"/>
              <a:pathLst>
                <a:path h="182431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182431"/>
                  </a:lnTo>
                  <a:lnTo>
                    <a:pt x="0" y="182431"/>
                  </a:lnTo>
                  <a:close/>
                </a:path>
              </a:pathLst>
            </a:custGeom>
            <a:solidFill>
              <a:srgbClr val="365F91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19050"/>
              <a:ext cx="812800" cy="20148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0"/>
                </a:lnSpc>
              </a:pPr>
            </a:p>
          </p:txBody>
        </p:sp>
      </p:grpSp>
      <p:sp>
        <p:nvSpPr>
          <p:cNvPr name="TextBox 18" id="18"/>
          <p:cNvSpPr txBox="true"/>
          <p:nvPr/>
        </p:nvSpPr>
        <p:spPr>
          <a:xfrm rot="0">
            <a:off x="567000" y="5164316"/>
            <a:ext cx="6307983" cy="12088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- All tips collected in a shift are combined and distributed: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65% → Servers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15% → Bartenders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10% → Bussers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10% → Cooks/Dishwashers (permitted if tip credit not taken)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</p:txBody>
      </p:sp>
      <p:grpSp>
        <p:nvGrpSpPr>
          <p:cNvPr name="Group 19" id="19"/>
          <p:cNvGrpSpPr/>
          <p:nvPr/>
        </p:nvGrpSpPr>
        <p:grpSpPr>
          <a:xfrm rot="0">
            <a:off x="489654" y="6639853"/>
            <a:ext cx="3349828" cy="365500"/>
            <a:chOff x="0" y="0"/>
            <a:chExt cx="812800" cy="88685"/>
          </a:xfrm>
        </p:grpSpPr>
        <p:sp>
          <p:nvSpPr>
            <p:cNvPr name="Freeform 20" id="20"/>
            <p:cNvSpPr/>
            <p:nvPr/>
          </p:nvSpPr>
          <p:spPr>
            <a:xfrm flipH="false" flipV="false" rot="0">
              <a:off x="0" y="0"/>
              <a:ext cx="812800" cy="88685"/>
            </a:xfrm>
            <a:custGeom>
              <a:avLst/>
              <a:gdLst/>
              <a:ahLst/>
              <a:cxnLst/>
              <a:rect r="r" b="b" t="t" l="l"/>
              <a:pathLst>
                <a:path h="88685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88685"/>
                  </a:lnTo>
                  <a:lnTo>
                    <a:pt x="0" y="88685"/>
                  </a:lnTo>
                  <a:close/>
                </a:path>
              </a:pathLst>
            </a:custGeom>
            <a:solidFill>
              <a:srgbClr val="B4B4B4"/>
            </a:solidFill>
          </p:spPr>
        </p:sp>
        <p:sp>
          <p:nvSpPr>
            <p:cNvPr name="TextBox 21" id="21"/>
            <p:cNvSpPr txBox="true"/>
            <p:nvPr/>
          </p:nvSpPr>
          <p:spPr>
            <a:xfrm>
              <a:off x="0" y="-19050"/>
              <a:ext cx="812800" cy="10773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0"/>
                </a:lnSpc>
              </a:pPr>
            </a:p>
          </p:txBody>
        </p:sp>
      </p:grpSp>
      <p:sp>
        <p:nvSpPr>
          <p:cNvPr name="TextBox 22" id="22"/>
          <p:cNvSpPr txBox="true"/>
          <p:nvPr/>
        </p:nvSpPr>
        <p:spPr>
          <a:xfrm rot="0">
            <a:off x="589337" y="6677953"/>
            <a:ext cx="3175418" cy="429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00"/>
              </a:lnSpc>
              <a:spcBef>
                <a:spcPct val="0"/>
              </a:spcBef>
            </a:pPr>
            <a:r>
              <a:rPr lang="en-US" b="true" sz="1399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Option C: Point-Based System</a:t>
            </a:r>
          </a:p>
          <a:p>
            <a:pPr algn="l">
              <a:lnSpc>
                <a:spcPts val="1600"/>
              </a:lnSpc>
              <a:spcBef>
                <a:spcPct val="0"/>
              </a:spcBef>
            </a:pPr>
          </a:p>
        </p:txBody>
      </p:sp>
      <p:grpSp>
        <p:nvGrpSpPr>
          <p:cNvPr name="Group 23" id="23"/>
          <p:cNvGrpSpPr/>
          <p:nvPr/>
        </p:nvGrpSpPr>
        <p:grpSpPr>
          <a:xfrm rot="0">
            <a:off x="489654" y="7107188"/>
            <a:ext cx="6580692" cy="2439049"/>
            <a:chOff x="0" y="0"/>
            <a:chExt cx="812800" cy="301254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812800" cy="301254"/>
            </a:xfrm>
            <a:custGeom>
              <a:avLst/>
              <a:gdLst/>
              <a:ahLst/>
              <a:cxnLst/>
              <a:rect r="r" b="b" t="t" l="l"/>
              <a:pathLst>
                <a:path h="301254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301254"/>
                  </a:lnTo>
                  <a:lnTo>
                    <a:pt x="0" y="301254"/>
                  </a:lnTo>
                  <a:close/>
                </a:path>
              </a:pathLst>
            </a:custGeom>
            <a:solidFill>
              <a:srgbClr val="365F91"/>
            </a:solidFill>
          </p:spPr>
        </p:sp>
        <p:sp>
          <p:nvSpPr>
            <p:cNvPr name="TextBox 25" id="25"/>
            <p:cNvSpPr txBox="true"/>
            <p:nvPr/>
          </p:nvSpPr>
          <p:spPr>
            <a:xfrm>
              <a:off x="0" y="-19050"/>
              <a:ext cx="812800" cy="3203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160"/>
                </a:lnSpc>
              </a:pPr>
            </a:p>
          </p:txBody>
        </p:sp>
      </p:grpSp>
      <p:sp>
        <p:nvSpPr>
          <p:cNvPr name="TextBox 26" id="26"/>
          <p:cNvSpPr txBox="true"/>
          <p:nvPr/>
        </p:nvSpPr>
        <p:spPr>
          <a:xfrm rot="0">
            <a:off x="567000" y="7308700"/>
            <a:ext cx="6307983" cy="22375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Op</a:t>
            </a: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tion C: Point-Based System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- Each role is assigned a point value: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Server = 10 points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Bartender = 6 points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Busser = 4 points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Food Runner = 4 points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 • Dishwasher = 3 points (only if full minimum wage is paid, no tip credit used)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  <a:r>
              <a:rPr lang="en-US" sz="1200">
                <a:solidFill>
                  <a:srgbClr val="FFFFFF"/>
                </a:solidFill>
                <a:latin typeface="Poppins"/>
                <a:ea typeface="Poppins"/>
                <a:cs typeface="Poppins"/>
                <a:sym typeface="Poppins"/>
              </a:rPr>
              <a:t>Example: 5 employees, total 50 points, $500 in tips → each point worth $10 → distributed according to role points.</a:t>
            </a: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  <a:p>
            <a:pPr algn="l">
              <a:lnSpc>
                <a:spcPts val="1371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67000" y="708375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IV. Service Charges vs. Gratuities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67000" y="1158930"/>
            <a:ext cx="6426000" cy="733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439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Gratuities (voluntary tips): Belong to employees, subject to pooling rules.</a:t>
            </a:r>
          </a:p>
          <a:p>
            <a:pPr algn="l" marL="259080" indent="-129540" lvl="1">
              <a:lnSpc>
                <a:spcPts val="1439"/>
              </a:lnSpc>
              <a:spcBef>
                <a:spcPct val="0"/>
              </a:spcBef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Service Charges (automatic 18% on large parties, banquets, events): Considered restaurant revenue, not tips. Management may choose to share with staff, but not required. If shared, the distribution must be disclosed.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567000" y="2025705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V. Payroll &amp; Record-keeping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35802" y="2433178"/>
            <a:ext cx="5233465" cy="4171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Tip p</a:t>
            </a: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ools will be calculated at the end of each shift and distributed either: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35802" y="2983723"/>
            <a:ext cx="5453979" cy="4591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cash at shift close (with signed acknowledgment), or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Through payroll with itemized reporting.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35802" y="3595228"/>
            <a:ext cx="5233465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The re</a:t>
            </a: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staurant will maintain: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35802" y="3940668"/>
            <a:ext cx="5453979" cy="6877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ip pool distribution logs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tip reporting forms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Signed acknowledgments of tip policy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35802" y="4821413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VI. Uniforms &amp; Training Path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35802" y="5317425"/>
            <a:ext cx="5233465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U</a:t>
            </a: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niforms: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35802" y="5748590"/>
            <a:ext cx="5453979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If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uniforms are required, the restaurant will comply with federal and state rules on deductions.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In states prohibiting uniform cost deductions from minimum wage, the restaurant will provide uniforms at no cost.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635802" y="6874445"/>
            <a:ext cx="5233465" cy="2076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680"/>
              </a:lnSpc>
            </a:pP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T</a:t>
            </a:r>
            <a:r>
              <a:rPr lang="en-US" b="true" sz="120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raining: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35802" y="7305610"/>
            <a:ext cx="5453979" cy="916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</a:t>
            </a: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ip reporting requirements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Proper tip pool procedures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Customer service &amp; hospitality standards</a:t>
            </a:r>
          </a:p>
          <a:p>
            <a:pPr algn="l" marL="259080" indent="-129540" lvl="1">
              <a:lnSpc>
                <a:spcPts val="1800"/>
              </a:lnSpc>
              <a:buFont typeface="Arial"/>
              <a:buChar char="•"/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Food safety and handling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35802" y="8412415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VII. Legal Disclaimer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35802" y="8862970"/>
            <a:ext cx="6426000" cy="5524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39"/>
              </a:lnSpc>
              <a:spcBef>
                <a:spcPct val="0"/>
              </a:spcBef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This policy is intended to comply with federal, state, and local wage laws. Where state or local law provides greater employee protection, those standards shall apply.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67000" y="708375"/>
            <a:ext cx="6426000" cy="2832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39"/>
              </a:lnSpc>
            </a:pPr>
            <a:r>
              <a:rPr lang="en-US" sz="1599" b="true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VIII. Acknowledgment Form (Sample)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567000" y="1137042"/>
            <a:ext cx="6426000" cy="2181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43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I, ____________________, acknowledge that I have received, read, and understood the Tip Pooling &amp; Gratuity Policy. I understand that tips are my property, subject to lawful tip pooling, and that managers/supervisors are not eligible to participate.</a:t>
            </a:r>
          </a:p>
          <a:p>
            <a:pPr algn="l">
              <a:lnSpc>
                <a:spcPts val="1439"/>
              </a:lnSpc>
            </a:pPr>
          </a:p>
          <a:p>
            <a:pPr algn="l">
              <a:lnSpc>
                <a:spcPts val="143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Name (Print): ____________________</a:t>
            </a:r>
          </a:p>
          <a:p>
            <a:pPr algn="l">
              <a:lnSpc>
                <a:spcPts val="143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Employee Signature: ____________________</a:t>
            </a:r>
          </a:p>
          <a:p>
            <a:pPr algn="l">
              <a:lnSpc>
                <a:spcPts val="143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Date: ____________________</a:t>
            </a:r>
          </a:p>
          <a:p>
            <a:pPr algn="l">
              <a:lnSpc>
                <a:spcPts val="1439"/>
              </a:lnSpc>
            </a:pPr>
          </a:p>
          <a:p>
            <a:pPr algn="l">
              <a:lnSpc>
                <a:spcPts val="143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Manager Signature: ____________________</a:t>
            </a:r>
          </a:p>
          <a:p>
            <a:pPr algn="l">
              <a:lnSpc>
                <a:spcPts val="1439"/>
              </a:lnSpc>
            </a:pPr>
            <a:r>
              <a:rPr lang="en-US" sz="120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Date: ____________________</a:t>
            </a:r>
          </a:p>
          <a:p>
            <a:pPr algn="l">
              <a:lnSpc>
                <a:spcPts val="1439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DAGysoUUIvI</dc:identifier>
  <dcterms:modified xsi:type="dcterms:W3CDTF">2011-08-01T06:04:30Z</dcterms:modified>
  <cp:revision>1</cp:revision>
  <dc:title>Tip Pooling/Gratuity Policy Template</dc:title>
</cp:coreProperties>
</file>