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6858000" cy="9144000"/>
  <p:embeddedFontLst>
    <p:embeddedFont>
      <p:font typeface="Poppins Bold" panose="020B0604020202020204" charset="0"/>
      <p:regular r:id="rId6"/>
    </p:embeddedFont>
    <p:embeddedFont>
      <p:font typeface="Poppins" panose="020B0604020202020204" charset="0"/>
      <p:regular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26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24856" y="689325"/>
            <a:ext cx="6110288" cy="4578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 b="1">
                <a:solidFill>
                  <a:srgbClr val="3B75C2"/>
                </a:solidFill>
                <a:latin typeface="Poppins Bold"/>
                <a:ea typeface="Poppins Bold"/>
                <a:cs typeface="Poppins Bold"/>
                <a:sym typeface="Poppins Bold"/>
              </a:rPr>
              <a:t>Restaurant Interview Question Bank</a:t>
            </a:r>
          </a:p>
        </p:txBody>
      </p:sp>
      <p:sp>
        <p:nvSpPr>
          <p:cNvPr id="3" name="AutoShape 3"/>
          <p:cNvSpPr/>
          <p:nvPr/>
        </p:nvSpPr>
        <p:spPr>
          <a:xfrm>
            <a:off x="756000" y="1418774"/>
            <a:ext cx="6048000" cy="0"/>
          </a:xfrm>
          <a:prstGeom prst="line">
            <a:avLst/>
          </a:prstGeom>
          <a:ln w="762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extBox 4"/>
          <p:cNvSpPr txBox="1"/>
          <p:nvPr/>
        </p:nvSpPr>
        <p:spPr>
          <a:xfrm>
            <a:off x="756000" y="1637849"/>
            <a:ext cx="4239347" cy="309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79"/>
              </a:lnSpc>
              <a:spcBef>
                <a:spcPct val="0"/>
              </a:spcBef>
            </a:pPr>
            <a:r>
              <a:rPr lang="en-US" sz="16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For FOH, BOH, and Managerial Roles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724856" y="2499544"/>
            <a:ext cx="6048000" cy="667661"/>
            <a:chOff x="0" y="0"/>
            <a:chExt cx="2167467" cy="23927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7467" cy="239275"/>
            </a:xfrm>
            <a:custGeom>
              <a:avLst/>
              <a:gdLst/>
              <a:ahLst/>
              <a:cxnLst/>
              <a:rect l="l" t="t" r="r" b="b"/>
              <a:pathLst>
                <a:path w="2167467" h="239275">
                  <a:moveTo>
                    <a:pt x="0" y="0"/>
                  </a:moveTo>
                  <a:lnTo>
                    <a:pt x="2167467" y="0"/>
                  </a:lnTo>
                  <a:lnTo>
                    <a:pt x="2167467" y="239275"/>
                  </a:lnTo>
                  <a:lnTo>
                    <a:pt x="0" y="239275"/>
                  </a:lnTo>
                  <a:close/>
                </a:path>
              </a:pathLst>
            </a:custGeom>
            <a:solidFill>
              <a:srgbClr val="3B75C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167467" cy="296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99" b="1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How to Use This Question Bank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24856" y="3376755"/>
            <a:ext cx="4239347" cy="12553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Format: Mix of standard and scenario-based questions.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Scoring: 1–5 scale (1 = Poor, 3 = Acceptable, 5 = Excellent).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Rubric Criteria: Communication, Problem-Solving, Experience, Culture Fit.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724856" y="4870275"/>
            <a:ext cx="6048000" cy="667661"/>
            <a:chOff x="0" y="0"/>
            <a:chExt cx="2167467" cy="23927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167467" cy="239275"/>
            </a:xfrm>
            <a:custGeom>
              <a:avLst/>
              <a:gdLst/>
              <a:ahLst/>
              <a:cxnLst/>
              <a:rect l="l" t="t" r="r" b="b"/>
              <a:pathLst>
                <a:path w="2167467" h="239275">
                  <a:moveTo>
                    <a:pt x="0" y="0"/>
                  </a:moveTo>
                  <a:lnTo>
                    <a:pt x="2167467" y="0"/>
                  </a:lnTo>
                  <a:lnTo>
                    <a:pt x="2167467" y="239275"/>
                  </a:lnTo>
                  <a:lnTo>
                    <a:pt x="0" y="239275"/>
                  </a:lnTo>
                  <a:close/>
                </a:path>
              </a:pathLst>
            </a:custGeom>
            <a:solidFill>
              <a:srgbClr val="3B75C2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57150"/>
              <a:ext cx="2167467" cy="296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99" b="1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1. Front of House (FOH) — Servers, Hosts, Bartenders</a:t>
              </a:r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756000" y="5747486"/>
            <a:ext cx="3447737" cy="3769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Interview Question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 Tell me about a time you turned an unhappy guest into a satisfied one.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 A guest complains that their food is late, but the kitchen is backed up. How do you respond?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Describe your approach to upselling without making customers uncomfortable.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A guest is visibly upset and speaking loudly at the table. How do you handle it?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 How do you prioritize when multiple tables need attention at the same time?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5699951" y="5747486"/>
            <a:ext cx="1072905" cy="37061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Score (1–5)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 dirty="0" smtClean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 smtClean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</a:t>
            </a:r>
            <a:r>
              <a:rPr lang="en-US" sz="1200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/5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 dirty="0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1141584"/>
          <a:ext cx="6048000" cy="3856262"/>
        </p:xfrm>
        <a:graphic>
          <a:graphicData uri="http://schemas.openxmlformats.org/drawingml/2006/table">
            <a:tbl>
              <a:tblPr/>
              <a:tblGrid>
                <a:gridCol w="1430828"/>
                <a:gridCol w="1430828"/>
                <a:gridCol w="1618148"/>
                <a:gridCol w="1568196"/>
              </a:tblGrid>
              <a:tr h="474844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Criteria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 – POOR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3 – ACCEPTABLE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5 – EXCELLENT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</a:tr>
              <a:tr h="818346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Communication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Struggles to explain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Clear but basic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Polished, professional, empathetic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992095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Problem-Solving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Avoids/ignores issue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Offers minimal solution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Proactive, creative, guest-first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773859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Team Orientation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Works alone, resistant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Neutral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Actively supports FOH/BOH teamwork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79711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Hospitality Mindset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Transactional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Courteous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Genuine warmth, guest-centric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756000" y="727425"/>
            <a:ext cx="6048000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Scoring Rubric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756000" y="5346000"/>
            <a:ext cx="6048000" cy="667661"/>
            <a:chOff x="0" y="0"/>
            <a:chExt cx="2167467" cy="2392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67467" cy="239275"/>
            </a:xfrm>
            <a:custGeom>
              <a:avLst/>
              <a:gdLst/>
              <a:ahLst/>
              <a:cxnLst/>
              <a:rect l="l" t="t" r="r" b="b"/>
              <a:pathLst>
                <a:path w="2167467" h="239275">
                  <a:moveTo>
                    <a:pt x="0" y="0"/>
                  </a:moveTo>
                  <a:lnTo>
                    <a:pt x="2167467" y="0"/>
                  </a:lnTo>
                  <a:lnTo>
                    <a:pt x="2167467" y="239275"/>
                  </a:lnTo>
                  <a:lnTo>
                    <a:pt x="0" y="239275"/>
                  </a:lnTo>
                  <a:close/>
                </a:path>
              </a:pathLst>
            </a:custGeom>
            <a:solidFill>
              <a:srgbClr val="3B75C2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57150"/>
              <a:ext cx="2167467" cy="296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99" b="1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2. Back of House (BOH) — Line Cooks, Prep, Dish</a:t>
              </a: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56000" y="6375555"/>
            <a:ext cx="3447737" cy="3560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Interview Question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 Walk me through how you handle a ticket with multiple modifications.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 During peak rush, equipment fails (e.g., fryer goes down). What do you do?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How do you ensure food safety and consistency during busy service?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Describe a time you disagreed with a chef or coworker. How did you handle it?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 What does 'mise en place' mean to you, and how do you prepare before service?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731095" y="6375555"/>
            <a:ext cx="1072905" cy="33508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Score (1–5)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756000" y="1213885"/>
          <a:ext cx="6048000" cy="3811200"/>
        </p:xfrm>
        <a:graphic>
          <a:graphicData uri="http://schemas.openxmlformats.org/drawingml/2006/table">
            <a:tbl>
              <a:tblPr/>
              <a:tblGrid>
                <a:gridCol w="1473715"/>
                <a:gridCol w="1387940"/>
                <a:gridCol w="1492159"/>
                <a:gridCol w="1694186"/>
              </a:tblGrid>
              <a:tr h="475041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Criteria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 – POOR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3 – ACCEPTABLE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5 – EXCELLENT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</a:tr>
              <a:tr h="772021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Technical Skill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Little knowledge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Adequate basics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Advanced, precise execution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99250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Problem-Solving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Freezes under stress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Keeps moving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Quick, practical solutions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77418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Cleanliness/Safety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Neglects basics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Follows rules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Proactively maintains safety/standards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79745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Teamwork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Resistant, negative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Neutral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Cooperative, constructive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</a:tbl>
          </a:graphicData>
        </a:graphic>
      </p:graphicFrame>
      <p:sp>
        <p:nvSpPr>
          <p:cNvPr id="3" name="TextBox 3"/>
          <p:cNvSpPr txBox="1"/>
          <p:nvPr/>
        </p:nvSpPr>
        <p:spPr>
          <a:xfrm>
            <a:off x="756000" y="727425"/>
            <a:ext cx="6048000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Scoring Rubric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756000" y="5346000"/>
            <a:ext cx="6048000" cy="788085"/>
            <a:chOff x="0" y="0"/>
            <a:chExt cx="2167467" cy="282432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67467" cy="282432"/>
            </a:xfrm>
            <a:custGeom>
              <a:avLst/>
              <a:gdLst/>
              <a:ahLst/>
              <a:cxnLst/>
              <a:rect l="l" t="t" r="r" b="b"/>
              <a:pathLst>
                <a:path w="2167467" h="282432">
                  <a:moveTo>
                    <a:pt x="0" y="0"/>
                  </a:moveTo>
                  <a:lnTo>
                    <a:pt x="2167467" y="0"/>
                  </a:lnTo>
                  <a:lnTo>
                    <a:pt x="2167467" y="282432"/>
                  </a:lnTo>
                  <a:lnTo>
                    <a:pt x="0" y="282432"/>
                  </a:lnTo>
                  <a:close/>
                </a:path>
              </a:pathLst>
            </a:custGeom>
            <a:solidFill>
              <a:srgbClr val="3B75C2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57150"/>
              <a:ext cx="2167467" cy="33958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99" b="1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3. Management Roles — Floor Manager, Kitchen Manager, GM</a:t>
              </a: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56000" y="6337511"/>
            <a:ext cx="4239347" cy="3560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Interview Question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 A server and cook are arguing in the middle of a rush. How do you handle it?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 Sales are down this week. What’s your first step in addressing it?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A guest posts a negative review online. How do you respond?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How do you balance labor costs with maintaining excellent service?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 Describe your leadership style. Give an example where it worked effectively.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731095" y="6375555"/>
            <a:ext cx="1072905" cy="33508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Score (1–5)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56000" y="727425"/>
            <a:ext cx="4239347" cy="2303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Scenario-Based Roleplays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Scenario 1: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A team member is late three times in one week. Walk me through your approach.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Scenario 2: 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Inventory counts are off. What’s your process for identifying the issue?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Scenario 3: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You notice staff morale dipping. How would you address it?</a:t>
            </a:r>
          </a:p>
          <a:p>
            <a:pPr algn="l">
              <a:lnSpc>
                <a:spcPts val="1679"/>
              </a:lnSpc>
            </a:pPr>
            <a:endParaRPr lang="en-US" sz="12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756000" y="3605083"/>
          <a:ext cx="6048001" cy="3811200"/>
        </p:xfrm>
        <a:graphic>
          <a:graphicData uri="http://schemas.openxmlformats.org/drawingml/2006/table">
            <a:tbl>
              <a:tblPr/>
              <a:tblGrid>
                <a:gridCol w="1430828"/>
                <a:gridCol w="1430828"/>
                <a:gridCol w="1492159"/>
                <a:gridCol w="1694186"/>
              </a:tblGrid>
              <a:tr h="475041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Criteria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1 – POOR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3 – ACCEPTABLE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494F56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5 – EXCELLENT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</a:tr>
              <a:tr h="772021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Leadership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Authoritarian, no strategy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Basic supervision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Inspires, mentors, develops team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992508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Financial Acumen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No awareness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Knows basics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Understands P&amp;L, labor, COGS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77418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Conflict Resolution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Avoids conflict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Addresses but limited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Mediates, builds trust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  <a:tr h="797450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Guest Recovery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CF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Defensive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Neutral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r>
                        <a:rPr lang="en-US" sz="9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Turns negatives into loyalty opportunities</a:t>
                      </a:r>
                      <a:endParaRPr lang="en-US" sz="1100"/>
                    </a:p>
                  </a:txBody>
                  <a:tcPr marL="85062" marR="85062" marT="85062" marB="85062" anchor="ctr">
                    <a:lnL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087" cap="flat" cmpd="sng" algn="ctr">
                      <a:solidFill>
                        <a:srgbClr val="494F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4F0"/>
                    </a:solidFill>
                  </a:tcPr>
                </a:tc>
              </a:tr>
            </a:tbl>
          </a:graphicData>
        </a:graphic>
      </p:graphicFrame>
      <p:sp>
        <p:nvSpPr>
          <p:cNvPr id="4" name="TextBox 4"/>
          <p:cNvSpPr txBox="1"/>
          <p:nvPr/>
        </p:nvSpPr>
        <p:spPr>
          <a:xfrm>
            <a:off x="756000" y="3122010"/>
            <a:ext cx="6048000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Scoring Rubric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56000" y="7644883"/>
            <a:ext cx="4239347" cy="2093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3B75C2"/>
                </a:solidFill>
                <a:latin typeface="Poppins Bold"/>
                <a:ea typeface="Poppins Bold"/>
                <a:cs typeface="Poppins Bold"/>
                <a:sym typeface="Poppins Bold"/>
              </a:rPr>
              <a:t>✅ Quick Reference Scoring Scale</a:t>
            </a:r>
          </a:p>
          <a:p>
            <a:pPr algn="l">
              <a:lnSpc>
                <a:spcPts val="1679"/>
              </a:lnSpc>
            </a:pPr>
            <a:endParaRPr lang="en-US" sz="1200" b="1">
              <a:solidFill>
                <a:srgbClr val="3B75C2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1 – Poor: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Cannot answer or gives harmful approach.</a:t>
            </a: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 – Weak: 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Shows minimal awareness, incomplete answer.</a:t>
            </a: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3 – Acceptable: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Meets minimum expectations.</a:t>
            </a: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4 – Strong: 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Demonstrates good judgment and relevant experience.</a:t>
            </a:r>
          </a:p>
          <a:p>
            <a:pPr algn="l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5 – Excellent: 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Provides insightful, proactive, guest- and team-focused answer.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731095" y="727425"/>
            <a:ext cx="1072905" cy="2512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Score (1–5)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r>
              <a:rPr lang="en-US" sz="12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____ /5</a:t>
            </a: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  <a:p>
            <a:pPr algn="ctr">
              <a:lnSpc>
                <a:spcPts val="1679"/>
              </a:lnSpc>
            </a:pPr>
            <a:endParaRPr lang="en-US" sz="1200" b="1">
              <a:solidFill>
                <a:srgbClr val="0000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</Words>
  <Application>Microsoft Office PowerPoint</Application>
  <PresentationFormat>Custom</PresentationFormat>
  <Paragraphs>175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Poppins Bold</vt:lpstr>
      <vt:lpstr>Arial</vt:lpstr>
      <vt:lpstr>Poppins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Interview Question Bank</dc:title>
  <cp:lastModifiedBy>MRT www.Win2Farsi.com</cp:lastModifiedBy>
  <cp:revision>2</cp:revision>
  <dcterms:created xsi:type="dcterms:W3CDTF">2006-08-16T00:00:00Z</dcterms:created>
  <dcterms:modified xsi:type="dcterms:W3CDTF">2025-09-16T18:22:23Z</dcterms:modified>
  <dc:identifier>DAGyt0dVVW8</dc:identifier>
</cp:coreProperties>
</file>