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7556500" cy="10693400"/>
  <p:notesSz cx="6858000" cy="9144000"/>
  <p:embeddedFontLst>
    <p:embeddedFont>
      <p:font typeface="Poppins" panose="020B0604020202020204" charset="0"/>
      <p:regular r:id="rId8"/>
    </p:embeddedFont>
    <p:embeddedFont>
      <p:font typeface="Poppins Bold" panose="020B0604020202020204" charset="0"/>
      <p:regular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7" d="100"/>
          <a:sy n="57" d="100"/>
        </p:scale>
        <p:origin x="2622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88528-B291-47BD-9281-FA3528D4D24D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0A844-E8C7-4DF3-8F4C-54A719699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36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0A844-E8C7-4DF3-8F4C-54A719699D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56000" y="3370377"/>
          <a:ext cx="6048001" cy="2695609"/>
        </p:xfrm>
        <a:graphic>
          <a:graphicData uri="http://schemas.openxmlformats.org/drawingml/2006/table">
            <a:tbl>
              <a:tblPr/>
              <a:tblGrid>
                <a:gridCol w="338275"/>
                <a:gridCol w="4830869"/>
                <a:gridCol w="878857"/>
              </a:tblGrid>
              <a:tr h="35903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№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Activities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Initials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</a:tr>
              <a:tr h="36356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Collect I-9 form (employment eligibility verification)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6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Collect W-4 form (federal tax withholding)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6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Collect any state/local tax forms (if applicable)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6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Obtain direct deposit form or payroll information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6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Make a copy of photo ID &amp; required documents for records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771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Review employee handbook &amp; have employee sign acknowledgment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AutoShape 3"/>
          <p:cNvSpPr/>
          <p:nvPr/>
        </p:nvSpPr>
        <p:spPr>
          <a:xfrm>
            <a:off x="5368772" y="3204784"/>
            <a:ext cx="1435228" cy="0"/>
          </a:xfrm>
          <a:prstGeom prst="line">
            <a:avLst/>
          </a:prstGeom>
          <a:ln w="9525" cap="rnd">
            <a:solidFill>
              <a:srgbClr val="2B46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extBox 4"/>
          <p:cNvSpPr txBox="1"/>
          <p:nvPr/>
        </p:nvSpPr>
        <p:spPr>
          <a:xfrm>
            <a:off x="4784584" y="3034854"/>
            <a:ext cx="584188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55"/>
              </a:lnSpc>
              <a:spcBef>
                <a:spcPct val="0"/>
              </a:spcBef>
            </a:pPr>
            <a:r>
              <a:rPr lang="en-US" sz="1200" u="none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Date: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25832" y="1036744"/>
            <a:ext cx="5308336" cy="6351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3"/>
              </a:lnSpc>
              <a:spcBef>
                <a:spcPct val="0"/>
              </a:spcBef>
            </a:pPr>
            <a:r>
              <a:rPr lang="en-US" sz="1799" b="1">
                <a:solidFill>
                  <a:srgbClr val="2B46BD"/>
                </a:solidFill>
                <a:latin typeface="Poppins Bold"/>
                <a:ea typeface="Poppins Bold"/>
                <a:cs typeface="Poppins Bold"/>
                <a:sym typeface="Poppins Bold"/>
              </a:rPr>
              <a:t>NEW-HIRE ONBOARDING CHECKLIST FOR RESTAURANTS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56000" y="1983675"/>
            <a:ext cx="6048000" cy="5844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18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 strong onboarding process ensures compliance, sets expectations, and helps new team members integrate quickly. Use this checklist to streamline new employee onboarding at your restaurant.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03166" y="3035859"/>
            <a:ext cx="3151284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55"/>
              </a:lnSpc>
              <a:spcBef>
                <a:spcPct val="0"/>
              </a:spcBef>
            </a:pPr>
            <a:r>
              <a:rPr lang="en-US" sz="1200" dirty="0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1. Documentation &amp; Compliance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56000" y="7028645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 signature:__________________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56000" y="8191965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signature:__________________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56000" y="6446985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Representative:__________________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56000" y="7610305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name:__________________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56000" y="1254486"/>
          <a:ext cx="6048000" cy="2181257"/>
        </p:xfrm>
        <a:graphic>
          <a:graphicData uri="http://schemas.openxmlformats.org/drawingml/2006/table">
            <a:tbl>
              <a:tblPr/>
              <a:tblGrid>
                <a:gridCol w="338275"/>
                <a:gridCol w="4837830"/>
                <a:gridCol w="871895"/>
              </a:tblGrid>
              <a:tr h="359767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№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Activities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Initials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Issue uniforms (shirts, aprons, hats, non-slip shoes if required)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Provide name badge (if used)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Assign locker/storage space (if available)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Review personal appearance standards (grooming, jewelry, etc.)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Provide necessary tools (pens, notepads, POS login, keys, etc.)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AutoShape 3"/>
          <p:cNvSpPr/>
          <p:nvPr/>
        </p:nvSpPr>
        <p:spPr>
          <a:xfrm>
            <a:off x="5368772" y="1088893"/>
            <a:ext cx="1435228" cy="0"/>
          </a:xfrm>
          <a:prstGeom prst="line">
            <a:avLst/>
          </a:prstGeom>
          <a:ln w="9525" cap="rnd">
            <a:solidFill>
              <a:srgbClr val="2B46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extBox 4"/>
          <p:cNvSpPr txBox="1"/>
          <p:nvPr/>
        </p:nvSpPr>
        <p:spPr>
          <a:xfrm>
            <a:off x="4784584" y="918962"/>
            <a:ext cx="584188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55"/>
              </a:lnSpc>
              <a:spcBef>
                <a:spcPct val="0"/>
              </a:spcBef>
            </a:pPr>
            <a:r>
              <a:rPr lang="en-US" sz="1200" u="none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Date: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37843" y="878200"/>
            <a:ext cx="2507007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55"/>
              </a:lnSpc>
              <a:spcBef>
                <a:spcPct val="0"/>
              </a:spcBef>
            </a:pPr>
            <a:r>
              <a:rPr lang="en-US" sz="1200" dirty="0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2. Uniforms &amp; Equipment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37843" y="4479278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 signature:__________________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37843" y="5642598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signature:__________________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37843" y="3897618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Representative:__________________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37843" y="5060938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name:__________________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56000" y="1493864"/>
          <a:ext cx="6048001" cy="4171651"/>
        </p:xfrm>
        <a:graphic>
          <a:graphicData uri="http://schemas.openxmlformats.org/drawingml/2006/table">
            <a:tbl>
              <a:tblPr/>
              <a:tblGrid>
                <a:gridCol w="338275"/>
                <a:gridCol w="4851754"/>
                <a:gridCol w="857972"/>
              </a:tblGrid>
              <a:tr h="360925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№</a:t>
                      </a:r>
                      <a:endParaRPr lang="en-US" sz="11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Activities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Initials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Review job description &amp; expectations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Assign a training schedule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Day 1: Orientation, policies, and team introduction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Week 1: Shadowing shifts &amp; hands-on training (FOH/BOH)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Week 2: Gradual responsibility increase with supervisor check-ins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Assign a trainer or mentor for the new hire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Schedule food safety &amp; sanitation training (if required)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Introduce POS system &amp; ordering process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496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Walk through restaurant layout (kitchen, storage, exits, safety stations)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7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Set 30/60/90-day performance goals</a:t>
                      </a:r>
                      <a:endParaRPr lang="en-US" sz="11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AutoShape 3"/>
          <p:cNvSpPr/>
          <p:nvPr/>
        </p:nvSpPr>
        <p:spPr>
          <a:xfrm>
            <a:off x="5368772" y="1328271"/>
            <a:ext cx="1435228" cy="0"/>
          </a:xfrm>
          <a:prstGeom prst="line">
            <a:avLst/>
          </a:prstGeom>
          <a:ln w="9525" cap="rnd">
            <a:solidFill>
              <a:srgbClr val="2B46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extBox 4"/>
          <p:cNvSpPr txBox="1"/>
          <p:nvPr/>
        </p:nvSpPr>
        <p:spPr>
          <a:xfrm>
            <a:off x="4784584" y="1158341"/>
            <a:ext cx="584188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55"/>
              </a:lnSpc>
              <a:spcBef>
                <a:spcPct val="0"/>
              </a:spcBef>
            </a:pPr>
            <a:r>
              <a:rPr lang="en-US" sz="1200" u="none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Date: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09788" y="1117578"/>
            <a:ext cx="2839861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55"/>
              </a:lnSpc>
              <a:spcBef>
                <a:spcPct val="0"/>
              </a:spcBef>
            </a:pPr>
            <a:r>
              <a:rPr lang="en-US" sz="1200" dirty="0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3. Training Path &amp; Development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56000" y="6707103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 signature:__________________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56000" y="7870423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signature:__________________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56000" y="6125443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Representative:__________________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56000" y="7288763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name:__________________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56000" y="1267557"/>
          <a:ext cx="6048000" cy="2181257"/>
        </p:xfrm>
        <a:graphic>
          <a:graphicData uri="http://schemas.openxmlformats.org/drawingml/2006/table">
            <a:tbl>
              <a:tblPr/>
              <a:tblGrid>
                <a:gridCol w="338275"/>
                <a:gridCol w="4921371"/>
                <a:gridCol w="788354"/>
              </a:tblGrid>
              <a:tr h="359767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№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Activities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Initials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Welcome introduction to team members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Share restaurant mission, values, and service standards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Explain guest experience expectations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Invite to upcoming team meetings or events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98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Encourage open communication &amp; feedback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AutoShape 3"/>
          <p:cNvSpPr/>
          <p:nvPr/>
        </p:nvSpPr>
        <p:spPr>
          <a:xfrm>
            <a:off x="5368772" y="1101964"/>
            <a:ext cx="1435228" cy="0"/>
          </a:xfrm>
          <a:prstGeom prst="line">
            <a:avLst/>
          </a:prstGeom>
          <a:ln w="9525" cap="rnd">
            <a:solidFill>
              <a:srgbClr val="2B46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extBox 4"/>
          <p:cNvSpPr txBox="1"/>
          <p:nvPr/>
        </p:nvSpPr>
        <p:spPr>
          <a:xfrm>
            <a:off x="4784584" y="932033"/>
            <a:ext cx="584188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55"/>
              </a:lnSpc>
              <a:spcBef>
                <a:spcPct val="0"/>
              </a:spcBef>
            </a:pPr>
            <a:r>
              <a:rPr lang="en-US" sz="1200" u="none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Date: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01900" y="891271"/>
            <a:ext cx="2542949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55"/>
              </a:lnSpc>
              <a:spcBef>
                <a:spcPct val="0"/>
              </a:spcBef>
            </a:pPr>
            <a:r>
              <a:rPr lang="en-US" sz="1200" dirty="0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4. Culture &amp; Team Integration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56000" y="4433343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 signature:__________________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56000" y="5596664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signature:__________________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56000" y="3851683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Representative:__________________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56000" y="5015003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name:__________________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56000" y="1415195"/>
          <a:ext cx="6048000" cy="1812246"/>
        </p:xfrm>
        <a:graphic>
          <a:graphicData uri="http://schemas.openxmlformats.org/drawingml/2006/table">
            <a:tbl>
              <a:tblPr/>
              <a:tblGrid>
                <a:gridCol w="338275"/>
                <a:gridCol w="4977065"/>
                <a:gridCol w="732660"/>
              </a:tblGrid>
              <a:tr h="358834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№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Activities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Initials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947"/>
                    </a:solidFill>
                  </a:tcPr>
                </a:tc>
              </a:tr>
              <a:tr h="363353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Verify all documents are signed &amp; filed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53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Confirm payroll enrollment is complete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53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Ensure uniforms and tools are issued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53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r>
                        <a:rPr lang="en-US" sz="1100">
                          <a:solidFill>
                            <a:srgbClr val="2B46BD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Confirm training path is scheduled &amp; mentor assigned</a:t>
                      </a: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B46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AutoShape 3"/>
          <p:cNvSpPr/>
          <p:nvPr/>
        </p:nvSpPr>
        <p:spPr>
          <a:xfrm>
            <a:off x="5368772" y="1249602"/>
            <a:ext cx="1435228" cy="0"/>
          </a:xfrm>
          <a:prstGeom prst="line">
            <a:avLst/>
          </a:prstGeom>
          <a:ln w="9525" cap="rnd">
            <a:solidFill>
              <a:srgbClr val="2B46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extBox 4"/>
          <p:cNvSpPr txBox="1"/>
          <p:nvPr/>
        </p:nvSpPr>
        <p:spPr>
          <a:xfrm>
            <a:off x="4784584" y="1079671"/>
            <a:ext cx="584188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55"/>
              </a:lnSpc>
              <a:spcBef>
                <a:spcPct val="0"/>
              </a:spcBef>
            </a:pPr>
            <a:r>
              <a:rPr lang="en-US" sz="1200" u="none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Date: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35238" y="1038909"/>
            <a:ext cx="1121718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55"/>
              </a:lnSpc>
              <a:spcBef>
                <a:spcPct val="0"/>
              </a:spcBef>
            </a:pPr>
            <a:r>
              <a:rPr lang="en-US" sz="1200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5. Final Checks</a:t>
            </a:r>
          </a:p>
        </p:txBody>
      </p:sp>
      <p:sp>
        <p:nvSpPr>
          <p:cNvPr id="6" name="Freeform 6"/>
          <p:cNvSpPr/>
          <p:nvPr/>
        </p:nvSpPr>
        <p:spPr>
          <a:xfrm>
            <a:off x="756000" y="6026810"/>
            <a:ext cx="268620" cy="271677"/>
          </a:xfrm>
          <a:custGeom>
            <a:avLst/>
            <a:gdLst/>
            <a:ahLst/>
            <a:cxnLst/>
            <a:rect l="l" t="t" r="r" b="b"/>
            <a:pathLst>
              <a:path w="268620" h="271677">
                <a:moveTo>
                  <a:pt x="0" y="0"/>
                </a:moveTo>
                <a:lnTo>
                  <a:pt x="268620" y="0"/>
                </a:lnTo>
                <a:lnTo>
                  <a:pt x="268620" y="271676"/>
                </a:lnTo>
                <a:lnTo>
                  <a:pt x="0" y="2716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148969" y="5998235"/>
            <a:ext cx="5655031" cy="420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55"/>
              </a:lnSpc>
              <a:spcBef>
                <a:spcPct val="0"/>
              </a:spcBef>
            </a:pPr>
            <a:r>
              <a:rPr lang="en-US" sz="1200">
                <a:solidFill>
                  <a:srgbClr val="2B46BD"/>
                </a:solidFill>
                <a:latin typeface="Poppins"/>
                <a:ea typeface="Poppins"/>
                <a:cs typeface="Poppins"/>
                <a:sym typeface="Poppins"/>
              </a:rPr>
              <a:t>Tip for Owners: A structured onboarding process reduces turnover, improves performance, and sets the tone for a positive workplace culture.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56000" y="4215154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 signature:__________________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56000" y="5378475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signature:__________________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56000" y="3633494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Employer Representative:__________________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56000" y="4796814"/>
            <a:ext cx="4505053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9"/>
              </a:lnSpc>
              <a:spcBef>
                <a:spcPct val="0"/>
              </a:spcBef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name:__________________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476</Words>
  <Application>Microsoft Office PowerPoint</Application>
  <PresentationFormat>Custom</PresentationFormat>
  <Paragraphs>106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Poppins</vt:lpstr>
      <vt:lpstr>Poppins Bold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New-Hire Onboarding Checklist</dc:title>
  <cp:lastModifiedBy>MRT www.Win2Farsi.com</cp:lastModifiedBy>
  <cp:revision>2</cp:revision>
  <dcterms:created xsi:type="dcterms:W3CDTF">2006-08-16T00:00:00Z</dcterms:created>
  <dcterms:modified xsi:type="dcterms:W3CDTF">2025-09-12T19:01:52Z</dcterms:modified>
  <dc:identifier>DAGyn6_qNLI</dc:identifier>
</cp:coreProperties>
</file>